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handoutMasterIdLst>
    <p:handoutMasterId r:id="rId20"/>
  </p:handoutMasterIdLst>
  <p:sldIdLst>
    <p:sldId id="329" r:id="rId2"/>
    <p:sldId id="325" r:id="rId3"/>
    <p:sldId id="265" r:id="rId4"/>
    <p:sldId id="339" r:id="rId5"/>
    <p:sldId id="383" r:id="rId6"/>
    <p:sldId id="384" r:id="rId7"/>
    <p:sldId id="342" r:id="rId8"/>
    <p:sldId id="387" r:id="rId9"/>
    <p:sldId id="388" r:id="rId10"/>
    <p:sldId id="390" r:id="rId11"/>
    <p:sldId id="343" r:id="rId12"/>
    <p:sldId id="367" r:id="rId13"/>
    <p:sldId id="385" r:id="rId14"/>
    <p:sldId id="386" r:id="rId15"/>
    <p:sldId id="391" r:id="rId16"/>
    <p:sldId id="389" r:id="rId17"/>
    <p:sldId id="34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DD3"/>
    <a:srgbClr val="5E87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73801" autoAdjust="0"/>
  </p:normalViewPr>
  <p:slideViewPr>
    <p:cSldViewPr snapToGrid="0">
      <p:cViewPr varScale="1">
        <p:scale>
          <a:sx n="86" d="100"/>
          <a:sy n="86" d="100"/>
        </p:scale>
        <p:origin x="738" y="90"/>
      </p:cViewPr>
      <p:guideLst>
        <p:guide orient="horz" pos="4296"/>
        <p:guide pos="19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7/13/2018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a:t>
            </a:fld>
            <a:endParaRPr lang="en-US"/>
          </a:p>
        </p:txBody>
      </p:sp>
    </p:spTree>
    <p:extLst>
      <p:ext uri="{BB962C8B-B14F-4D97-AF65-F5344CB8AC3E}">
        <p14:creationId xmlns:p14="http://schemas.microsoft.com/office/powerpoint/2010/main" val="254641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4</a:t>
            </a:fld>
            <a:endParaRPr lang="en-US"/>
          </a:p>
        </p:txBody>
      </p:sp>
    </p:spTree>
    <p:extLst>
      <p:ext uri="{BB962C8B-B14F-4D97-AF65-F5344CB8AC3E}">
        <p14:creationId xmlns:p14="http://schemas.microsoft.com/office/powerpoint/2010/main" val="296628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5</a:t>
            </a:fld>
            <a:endParaRPr lang="en-US"/>
          </a:p>
        </p:txBody>
      </p:sp>
    </p:spTree>
    <p:extLst>
      <p:ext uri="{BB962C8B-B14F-4D97-AF65-F5344CB8AC3E}">
        <p14:creationId xmlns:p14="http://schemas.microsoft.com/office/powerpoint/2010/main" val="74695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7</a:t>
            </a:fld>
            <a:endParaRPr lang="en-US"/>
          </a:p>
        </p:txBody>
      </p:sp>
    </p:spTree>
    <p:extLst>
      <p:ext uri="{BB962C8B-B14F-4D97-AF65-F5344CB8AC3E}">
        <p14:creationId xmlns:p14="http://schemas.microsoft.com/office/powerpoint/2010/main" val="45384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10</a:t>
            </a:fld>
            <a:endParaRPr lang="en-US"/>
          </a:p>
        </p:txBody>
      </p:sp>
    </p:spTree>
    <p:extLst>
      <p:ext uri="{BB962C8B-B14F-4D97-AF65-F5344CB8AC3E}">
        <p14:creationId xmlns:p14="http://schemas.microsoft.com/office/powerpoint/2010/main" val="1146160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12</a:t>
            </a:fld>
            <a:endParaRPr lang="en-US"/>
          </a:p>
        </p:txBody>
      </p:sp>
    </p:spTree>
    <p:extLst>
      <p:ext uri="{BB962C8B-B14F-4D97-AF65-F5344CB8AC3E}">
        <p14:creationId xmlns:p14="http://schemas.microsoft.com/office/powerpoint/2010/main" val="29181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15</a:t>
            </a:fld>
            <a:endParaRPr lang="en-US"/>
          </a:p>
        </p:txBody>
      </p:sp>
    </p:spTree>
    <p:extLst>
      <p:ext uri="{BB962C8B-B14F-4D97-AF65-F5344CB8AC3E}">
        <p14:creationId xmlns:p14="http://schemas.microsoft.com/office/powerpoint/2010/main" val="419415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15" y="1776505"/>
            <a:ext cx="8260040" cy="707886"/>
          </a:xfrm>
          <a:prstGeom prst="rect">
            <a:avLst/>
          </a:prstGeom>
          <a:noFill/>
        </p:spPr>
        <p:txBody>
          <a:bodyPr wrap="square" rtlCol="0">
            <a:spAutoFit/>
          </a:bodyPr>
          <a:lstStyle/>
          <a:p>
            <a:r>
              <a:rPr lang="en-US" sz="4000" dirty="0">
                <a:solidFill>
                  <a:schemeClr val="bg1"/>
                </a:solidFill>
              </a:rPr>
              <a:t>Module 4: Playbook Special Topics</a:t>
            </a:r>
          </a:p>
        </p:txBody>
      </p:sp>
    </p:spTree>
    <p:extLst>
      <p:ext uri="{BB962C8B-B14F-4D97-AF65-F5344CB8AC3E}">
        <p14:creationId xmlns:p14="http://schemas.microsoft.com/office/powerpoint/2010/main" val="174874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Galaxy</a:t>
            </a:r>
          </a:p>
        </p:txBody>
      </p:sp>
      <p:sp>
        <p:nvSpPr>
          <p:cNvPr id="14" name="Rounded Rectangle 13"/>
          <p:cNvSpPr/>
          <p:nvPr/>
        </p:nvSpPr>
        <p:spPr>
          <a:xfrm>
            <a:off x="1279915" y="2943159"/>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Check Mode</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21651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Enabling or disabling check mode for tasks</a:t>
            </a:r>
          </a:p>
        </p:txBody>
      </p:sp>
      <p:sp>
        <p:nvSpPr>
          <p:cNvPr id="5" name="Title 4"/>
          <p:cNvSpPr>
            <a:spLocks noGrp="1"/>
          </p:cNvSpPr>
          <p:nvPr>
            <p:ph type="title"/>
          </p:nvPr>
        </p:nvSpPr>
        <p:spPr/>
        <p:txBody>
          <a:bodyPr>
            <a:normAutofit fontScale="90000"/>
          </a:bodyPr>
          <a:lstStyle/>
          <a:p>
            <a:r>
              <a:rPr lang="en-US" dirty="0"/>
              <a:t>Check Mode  (“Dry Run”)</a:t>
            </a:r>
          </a:p>
        </p:txBody>
      </p:sp>
      <p:sp>
        <p:nvSpPr>
          <p:cNvPr id="7" name="Content Placeholder 6"/>
          <p:cNvSpPr>
            <a:spLocks noGrp="1"/>
          </p:cNvSpPr>
          <p:nvPr>
            <p:ph sz="quarter" idx="11"/>
          </p:nvPr>
        </p:nvSpPr>
        <p:spPr/>
        <p:txBody>
          <a:bodyPr/>
          <a:lstStyle/>
          <a:p>
            <a:pPr lvl="0" fontAlgn="base"/>
            <a:r>
              <a:rPr lang="en-US" dirty="0"/>
              <a:t>When </a:t>
            </a:r>
            <a:r>
              <a:rPr lang="en-US" dirty="0" err="1"/>
              <a:t>ansible</a:t>
            </a:r>
            <a:r>
              <a:rPr lang="en-US" dirty="0"/>
              <a:t>-playbook is executed with --check it will not make any changes on remote systems. Instead, any module instrumented to support ‘check mode’ (which contains most of the primary core modules, but it is not required that all modules do this) will report what changes they would have made rather than making them. Other modules that do not support check mode will also take no action, but just will not report what changes they might have made.</a:t>
            </a:r>
          </a:p>
          <a:p>
            <a:pPr lvl="0" fontAlgn="base"/>
            <a:r>
              <a:rPr lang="en-US" dirty="0"/>
              <a:t>Check mode is just a simulation, and if you have steps that use conditionals that depend on the results of prior commands, it may be less useful for you. However it is great for one-node-at-time basic configuration management use cases.</a:t>
            </a:r>
          </a:p>
          <a:p>
            <a:pPr lvl="0" fontAlgn="base"/>
            <a:endParaRPr lang="en-US" sz="900" dirty="0"/>
          </a:p>
          <a:p>
            <a:pPr lvl="0" fontAlgn="base"/>
            <a:endParaRPr lang="en-US" sz="900" dirty="0"/>
          </a:p>
          <a:p>
            <a:pPr lvl="0" fontAlgn="base"/>
            <a:endParaRPr lang="en-US" sz="900" dirty="0"/>
          </a:p>
          <a:p>
            <a:pPr fontAlgn="base"/>
            <a:r>
              <a:rPr lang="en-US" dirty="0"/>
              <a:t>Sometimes you may want to modify the check mode behavior of individual tasks. This is done via the </a:t>
            </a:r>
            <a:r>
              <a:rPr lang="en-US" dirty="0" err="1"/>
              <a:t>check_mode</a:t>
            </a:r>
            <a:r>
              <a:rPr lang="en-US" dirty="0"/>
              <a:t> option, which can be added to tasks. There are two options:</a:t>
            </a:r>
          </a:p>
          <a:p>
            <a:pPr lvl="1" fontAlgn="base"/>
            <a:r>
              <a:rPr lang="en-US" dirty="0"/>
              <a:t>Force a task to run in check mode, even when the playbook is called without --check. This is called </a:t>
            </a:r>
            <a:r>
              <a:rPr lang="en-US" dirty="0" err="1"/>
              <a:t>check_mode</a:t>
            </a:r>
            <a:r>
              <a:rPr lang="en-US" dirty="0"/>
              <a:t>: yes.</a:t>
            </a:r>
          </a:p>
          <a:p>
            <a:pPr lvl="1" fontAlgn="base"/>
            <a:r>
              <a:rPr lang="en-US" dirty="0"/>
              <a:t>Force a task to run in normal mode and make changes to the system, even when the playbook is called with --check. This is called </a:t>
            </a:r>
            <a:r>
              <a:rPr lang="en-US" dirty="0" err="1"/>
              <a:t>check_mode</a:t>
            </a:r>
            <a:r>
              <a:rPr lang="en-US" dirty="0"/>
              <a:t>: no.			</a:t>
            </a:r>
          </a:p>
          <a:p>
            <a:pPr lvl="0" fontAlgn="base"/>
            <a:endParaRPr lang="en-US" sz="900" dirty="0"/>
          </a:p>
        </p:txBody>
      </p:sp>
      <p:pic>
        <p:nvPicPr>
          <p:cNvPr id="3" name="Picture 2"/>
          <p:cNvPicPr>
            <a:picLocks noChangeAspect="1"/>
          </p:cNvPicPr>
          <p:nvPr/>
        </p:nvPicPr>
        <p:blipFill>
          <a:blip r:embed="rId2"/>
          <a:stretch>
            <a:fillRect/>
          </a:stretch>
        </p:blipFill>
        <p:spPr>
          <a:xfrm>
            <a:off x="538595" y="3814197"/>
            <a:ext cx="2095500" cy="601939"/>
          </a:xfrm>
          <a:prstGeom prst="rect">
            <a:avLst/>
          </a:prstGeom>
        </p:spPr>
      </p:pic>
    </p:spTree>
    <p:extLst>
      <p:ext uri="{BB962C8B-B14F-4D97-AF65-F5344CB8AC3E}">
        <p14:creationId xmlns:p14="http://schemas.microsoft.com/office/powerpoint/2010/main" val="1636367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5" name="Rounded Rectangle 14"/>
          <p:cNvSpPr/>
          <p:nvPr/>
        </p:nvSpPr>
        <p:spPr>
          <a:xfrm>
            <a:off x="1279915" y="3586855"/>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Rolling update batch size</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283417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a:t>Rolling update batch size</a:t>
            </a:r>
          </a:p>
        </p:txBody>
      </p:sp>
      <p:sp>
        <p:nvSpPr>
          <p:cNvPr id="7" name="Content Placeholder 6"/>
          <p:cNvSpPr>
            <a:spLocks noGrp="1"/>
          </p:cNvSpPr>
          <p:nvPr>
            <p:ph sz="quarter" idx="11"/>
          </p:nvPr>
        </p:nvSpPr>
        <p:spPr/>
        <p:txBody>
          <a:bodyPr/>
          <a:lstStyle/>
          <a:p>
            <a:pPr lvl="0" fontAlgn="base"/>
            <a:r>
              <a:rPr lang="en-US" dirty="0"/>
              <a:t>By default, </a:t>
            </a:r>
            <a:r>
              <a:rPr lang="en-US" dirty="0" err="1"/>
              <a:t>Ansible</a:t>
            </a:r>
            <a:r>
              <a:rPr lang="en-US" dirty="0"/>
              <a:t> will try to manage all of the machines referenced in a play in parallel. For a rolling updates use case, you can define how many hosts </a:t>
            </a:r>
            <a:r>
              <a:rPr lang="en-US" dirty="0" err="1"/>
              <a:t>Ansible</a:t>
            </a:r>
            <a:r>
              <a:rPr lang="en-US" dirty="0"/>
              <a:t> should manage at a single time by using the ‘’serial’’ keyword:</a:t>
            </a:r>
          </a:p>
          <a:p>
            <a:pPr lvl="0" fontAlgn="base"/>
            <a:endParaRPr lang="en-US" dirty="0"/>
          </a:p>
          <a:p>
            <a:pPr lvl="0" fontAlgn="base"/>
            <a:endParaRPr lang="en-US" dirty="0"/>
          </a:p>
          <a:p>
            <a:r>
              <a:rPr lang="en-US" dirty="0"/>
              <a:t>In the above example, if we had 100 hosts, 3 hosts in the group ‘webservers’ would complete the play completely before moving on to the next 3 hosts.</a:t>
            </a:r>
          </a:p>
          <a:p>
            <a:r>
              <a:rPr lang="en-US" dirty="0"/>
              <a:t>The ‘’serial’’ keyword can also be specified as a percentage in </a:t>
            </a:r>
            <a:r>
              <a:rPr lang="en-US" dirty="0" err="1"/>
              <a:t>Ansible</a:t>
            </a:r>
            <a:r>
              <a:rPr lang="en-US" dirty="0"/>
              <a:t> 1.8 and later, which will be applied to the total number of hosts in a play, in order to determine the number of hosts per pass:</a:t>
            </a:r>
          </a:p>
          <a:p>
            <a:endParaRPr lang="en-US" dirty="0"/>
          </a:p>
          <a:p>
            <a:r>
              <a:rPr lang="en-US" dirty="0"/>
              <a:t>If the number of hosts does not divide equally into the number of passes, the final pass will contain the remainder.</a:t>
            </a:r>
          </a:p>
          <a:p>
            <a:r>
              <a:rPr lang="en-US" dirty="0"/>
              <a:t>As of </a:t>
            </a:r>
            <a:r>
              <a:rPr lang="en-US" dirty="0" err="1"/>
              <a:t>Ansible</a:t>
            </a:r>
            <a:r>
              <a:rPr lang="en-US" dirty="0"/>
              <a:t> 2.2, the batch sizes can be specified as a list, as follows:</a:t>
            </a:r>
          </a:p>
          <a:p>
            <a:pPr lvl="0" fontAlgn="base"/>
            <a:endParaRPr lang="en-US" dirty="0"/>
          </a:p>
          <a:p>
            <a:pPr marL="0" lvl="0" indent="0" fontAlgn="base">
              <a:buNone/>
            </a:pPr>
            <a:endParaRPr lang="en-US" sz="900" dirty="0"/>
          </a:p>
          <a:p>
            <a:pPr marL="0" indent="0">
              <a:buNone/>
            </a:pPr>
            <a:endParaRPr lang="en-US" dirty="0"/>
          </a:p>
        </p:txBody>
      </p:sp>
      <p:pic>
        <p:nvPicPr>
          <p:cNvPr id="3" name="Picture 2"/>
          <p:cNvPicPr>
            <a:picLocks noChangeAspect="1"/>
          </p:cNvPicPr>
          <p:nvPr/>
        </p:nvPicPr>
        <p:blipFill>
          <a:blip r:embed="rId2"/>
          <a:stretch>
            <a:fillRect/>
          </a:stretch>
        </p:blipFill>
        <p:spPr>
          <a:xfrm>
            <a:off x="769793" y="2130137"/>
            <a:ext cx="1238250" cy="685800"/>
          </a:xfrm>
          <a:prstGeom prst="rect">
            <a:avLst/>
          </a:prstGeom>
        </p:spPr>
      </p:pic>
      <p:pic>
        <p:nvPicPr>
          <p:cNvPr id="4" name="Picture 3"/>
          <p:cNvPicPr>
            <a:picLocks noChangeAspect="1"/>
          </p:cNvPicPr>
          <p:nvPr/>
        </p:nvPicPr>
        <p:blipFill>
          <a:blip r:embed="rId3"/>
          <a:stretch>
            <a:fillRect/>
          </a:stretch>
        </p:blipFill>
        <p:spPr>
          <a:xfrm>
            <a:off x="8198427" y="3774497"/>
            <a:ext cx="1343025" cy="742950"/>
          </a:xfrm>
          <a:prstGeom prst="rect">
            <a:avLst/>
          </a:prstGeom>
        </p:spPr>
      </p:pic>
      <p:pic>
        <p:nvPicPr>
          <p:cNvPr id="8" name="Picture 7"/>
          <p:cNvPicPr>
            <a:picLocks noChangeAspect="1"/>
          </p:cNvPicPr>
          <p:nvPr/>
        </p:nvPicPr>
        <p:blipFill>
          <a:blip r:embed="rId4"/>
          <a:stretch>
            <a:fillRect/>
          </a:stretch>
        </p:blipFill>
        <p:spPr>
          <a:xfrm>
            <a:off x="2495551" y="5234670"/>
            <a:ext cx="1257300" cy="1114425"/>
          </a:xfrm>
          <a:prstGeom prst="rect">
            <a:avLst/>
          </a:prstGeom>
        </p:spPr>
      </p:pic>
    </p:spTree>
    <p:extLst>
      <p:ext uri="{BB962C8B-B14F-4D97-AF65-F5344CB8AC3E}">
        <p14:creationId xmlns:p14="http://schemas.microsoft.com/office/powerpoint/2010/main" val="3462599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a:t>Rolling update batch size</a:t>
            </a:r>
          </a:p>
        </p:txBody>
      </p:sp>
      <p:sp>
        <p:nvSpPr>
          <p:cNvPr id="7" name="Content Placeholder 6"/>
          <p:cNvSpPr>
            <a:spLocks noGrp="1"/>
          </p:cNvSpPr>
          <p:nvPr>
            <p:ph sz="quarter" idx="11"/>
          </p:nvPr>
        </p:nvSpPr>
        <p:spPr/>
        <p:txBody>
          <a:bodyPr/>
          <a:lstStyle/>
          <a:p>
            <a:r>
              <a:rPr lang="en-US" sz="1600" dirty="0"/>
              <a:t>In the above example, the first batch would contain a single host, the next would contain 5 hosts, and (if there are any hosts left), every following batch would contain 10 hosts until all available hosts are used.</a:t>
            </a:r>
          </a:p>
          <a:p>
            <a:r>
              <a:rPr lang="en-US" sz="1600" dirty="0"/>
              <a:t>It is also possible to list multiple </a:t>
            </a:r>
            <a:r>
              <a:rPr lang="en-US" sz="1600" dirty="0" err="1"/>
              <a:t>batche</a:t>
            </a:r>
            <a:r>
              <a:rPr lang="en-US" sz="1600" dirty="0"/>
              <a:t> sizes as percentages:</a:t>
            </a:r>
          </a:p>
          <a:p>
            <a:endParaRPr lang="en-US" sz="1600" dirty="0"/>
          </a:p>
          <a:p>
            <a:pPr lvl="0" fontAlgn="base"/>
            <a:endParaRPr lang="en-US" sz="900" dirty="0"/>
          </a:p>
          <a:p>
            <a:endParaRPr lang="en-US" dirty="0"/>
          </a:p>
          <a:p>
            <a:endParaRPr lang="en-US" dirty="0"/>
          </a:p>
          <a:p>
            <a:r>
              <a:rPr lang="en-US" dirty="0"/>
              <a:t>You can also mix and match the values:</a:t>
            </a:r>
          </a:p>
          <a:p>
            <a:pPr marL="0" indent="0">
              <a:buNone/>
            </a:pPr>
            <a:br>
              <a:rPr lang="en-US" dirty="0"/>
            </a:br>
            <a:endParaRPr lang="en-US" dirty="0"/>
          </a:p>
        </p:txBody>
      </p:sp>
      <p:pic>
        <p:nvPicPr>
          <p:cNvPr id="2" name="Picture 1"/>
          <p:cNvPicPr>
            <a:picLocks noChangeAspect="1"/>
          </p:cNvPicPr>
          <p:nvPr/>
        </p:nvPicPr>
        <p:blipFill>
          <a:blip r:embed="rId2"/>
          <a:stretch>
            <a:fillRect/>
          </a:stretch>
        </p:blipFill>
        <p:spPr>
          <a:xfrm>
            <a:off x="548121" y="2500312"/>
            <a:ext cx="1390650" cy="1171575"/>
          </a:xfrm>
          <a:prstGeom prst="rect">
            <a:avLst/>
          </a:prstGeom>
        </p:spPr>
      </p:pic>
      <p:pic>
        <p:nvPicPr>
          <p:cNvPr id="4" name="Picture 3"/>
          <p:cNvPicPr>
            <a:picLocks noChangeAspect="1"/>
          </p:cNvPicPr>
          <p:nvPr/>
        </p:nvPicPr>
        <p:blipFill>
          <a:blip r:embed="rId3"/>
          <a:stretch>
            <a:fillRect/>
          </a:stretch>
        </p:blipFill>
        <p:spPr>
          <a:xfrm>
            <a:off x="548121" y="4302702"/>
            <a:ext cx="1447800" cy="1162050"/>
          </a:xfrm>
          <a:prstGeom prst="rect">
            <a:avLst/>
          </a:prstGeom>
        </p:spPr>
      </p:pic>
    </p:spTree>
    <p:extLst>
      <p:ext uri="{BB962C8B-B14F-4D97-AF65-F5344CB8AC3E}">
        <p14:creationId xmlns:p14="http://schemas.microsoft.com/office/powerpoint/2010/main" val="3806990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a:t>
            </a:r>
          </a:p>
        </p:txBody>
      </p:sp>
      <p:sp>
        <p:nvSpPr>
          <p:cNvPr id="16" name="Rounded Rectangle 15"/>
          <p:cNvSpPr/>
          <p:nvPr/>
        </p:nvSpPr>
        <p:spPr>
          <a:xfrm>
            <a:off x="1279915" y="4230551"/>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Showing differences </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371248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a:t>Showing differences with --diff</a:t>
            </a:r>
          </a:p>
        </p:txBody>
      </p:sp>
      <p:sp>
        <p:nvSpPr>
          <p:cNvPr id="7" name="Content Placeholder 6"/>
          <p:cNvSpPr>
            <a:spLocks noGrp="1"/>
          </p:cNvSpPr>
          <p:nvPr>
            <p:ph sz="quarter" idx="11"/>
          </p:nvPr>
        </p:nvSpPr>
        <p:spPr/>
        <p:txBody>
          <a:bodyPr/>
          <a:lstStyle/>
          <a:p>
            <a:pPr lvl="0" fontAlgn="base"/>
            <a:r>
              <a:rPr lang="en-US" dirty="0"/>
              <a:t>The --diff option to </a:t>
            </a:r>
            <a:r>
              <a:rPr lang="en-US" dirty="0" err="1"/>
              <a:t>ansible</a:t>
            </a:r>
            <a:r>
              <a:rPr lang="en-US" dirty="0"/>
              <a:t>-playbook works great with --check (detailed above) but can also be used by itself. When this flag is supplied, if any templated files on the remote system are changed, and the </a:t>
            </a:r>
            <a:r>
              <a:rPr lang="en-US" dirty="0" err="1"/>
              <a:t>ansible</a:t>
            </a:r>
            <a:r>
              <a:rPr lang="en-US" dirty="0"/>
              <a:t>-playbook CLI will report back the textual changes made to the file (or, if used with --check, the changes that would have been made). Since the diff feature produces a large amount of output, it is best used when checking a single host at a time, like so:</a:t>
            </a:r>
          </a:p>
          <a:p>
            <a:pPr lvl="0" fontAlgn="base"/>
            <a:endParaRPr lang="en-US" dirty="0"/>
          </a:p>
          <a:p>
            <a:pPr lvl="0" fontAlgn="base"/>
            <a:endParaRPr lang="en-US" dirty="0"/>
          </a:p>
        </p:txBody>
      </p:sp>
      <p:sp>
        <p:nvSpPr>
          <p:cNvPr id="10" name="Rectangle 5"/>
          <p:cNvSpPr>
            <a:spLocks noChangeArrowheads="1"/>
          </p:cNvSpPr>
          <p:nvPr/>
        </p:nvSpPr>
        <p:spPr bwMode="auto">
          <a:xfrm>
            <a:off x="0" y="-138499"/>
            <a:ext cx="200377" cy="2769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8375"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AutoShape 8" descr="rocket_icon"/>
          <p:cNvSpPr>
            <a:spLocks noChangeAspect="1" noChangeArrowheads="1"/>
          </p:cNvSpPr>
          <p:nvPr/>
        </p:nvSpPr>
        <p:spPr bwMode="auto">
          <a:xfrm>
            <a:off x="541338" y="-98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41338" y="2930237"/>
            <a:ext cx="7142884" cy="952932"/>
          </a:xfrm>
          <a:prstGeom prst="rect">
            <a:avLst/>
          </a:prstGeom>
        </p:spPr>
      </p:pic>
    </p:spTree>
    <p:extLst>
      <p:ext uri="{BB962C8B-B14F-4D97-AF65-F5344CB8AC3E}">
        <p14:creationId xmlns:p14="http://schemas.microsoft.com/office/powerpoint/2010/main" val="314169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596623" y="2797082"/>
            <a:ext cx="4998755" cy="785553"/>
          </a:xfrm>
        </p:spPr>
        <p:txBody>
          <a:bodyPr/>
          <a:lstStyle/>
          <a:p>
            <a:r>
              <a:rPr lang="en-US" sz="6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500962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Identify</a:t>
            </a:r>
          </a:p>
          <a:p>
            <a:r>
              <a:rPr lang="en-US" dirty="0"/>
              <a:t>Define</a:t>
            </a:r>
          </a:p>
        </p:txBody>
      </p:sp>
    </p:spTree>
    <p:extLst>
      <p:ext uri="{BB962C8B-B14F-4D97-AF65-F5344CB8AC3E}">
        <p14:creationId xmlns:p14="http://schemas.microsoft.com/office/powerpoint/2010/main" val="3694408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274433" y="165576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Debugging strategy</a:t>
            </a:r>
          </a:p>
        </p:txBody>
      </p:sp>
      <p:sp>
        <p:nvSpPr>
          <p:cNvPr id="5" name="Rounded Rectangle 4"/>
          <p:cNvSpPr/>
          <p:nvPr/>
        </p:nvSpPr>
        <p:spPr>
          <a:xfrm>
            <a:off x="1279915" y="2299463"/>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Error Handling</a:t>
            </a:r>
          </a:p>
        </p:txBody>
      </p:sp>
      <p:sp>
        <p:nvSpPr>
          <p:cNvPr id="6" name="Rounded Rectangle 5"/>
          <p:cNvSpPr/>
          <p:nvPr/>
        </p:nvSpPr>
        <p:spPr>
          <a:xfrm>
            <a:off x="1279915" y="2943159"/>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Check Mode	</a:t>
            </a:r>
          </a:p>
        </p:txBody>
      </p:sp>
      <p:sp>
        <p:nvSpPr>
          <p:cNvPr id="7" name="Rounded Rectangle 6"/>
          <p:cNvSpPr/>
          <p:nvPr/>
        </p:nvSpPr>
        <p:spPr>
          <a:xfrm>
            <a:off x="1279915" y="3586855"/>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Rolling update batch size</a:t>
            </a:r>
          </a:p>
        </p:txBody>
      </p:sp>
      <p:sp>
        <p:nvSpPr>
          <p:cNvPr id="8" name="Rounded Rectangle 7"/>
          <p:cNvSpPr/>
          <p:nvPr/>
        </p:nvSpPr>
        <p:spPr>
          <a:xfrm>
            <a:off x="1279915" y="4230551"/>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Showing differences</a:t>
            </a:r>
          </a:p>
        </p:txBody>
      </p:sp>
      <p:sp>
        <p:nvSpPr>
          <p:cNvPr id="4" name="Title 3"/>
          <p:cNvSpPr>
            <a:spLocks noGrp="1"/>
          </p:cNvSpPr>
          <p:nvPr>
            <p:ph type="title"/>
          </p:nvPr>
        </p:nvSpPr>
        <p:spPr/>
        <p:txBody>
          <a:bodyPr>
            <a:normAutofit fontScale="90000"/>
          </a:bodyPr>
          <a:lstStyle/>
          <a:p>
            <a:r>
              <a:rPr lang="en-US" dirty="0"/>
              <a:t>Topic List</a:t>
            </a:r>
          </a:p>
        </p:txBody>
      </p:sp>
    </p:spTree>
    <p:extLst>
      <p:ext uri="{BB962C8B-B14F-4D97-AF65-F5344CB8AC3E}">
        <p14:creationId xmlns:p14="http://schemas.microsoft.com/office/powerpoint/2010/main" val="423226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Debugging strategy</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021181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7510-F096-4C8E-989D-78BDE83CCE41}"/>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0B738ED9-1815-4CC9-B98D-44A17365204F}"/>
              </a:ext>
            </a:extLst>
          </p:cNvPr>
          <p:cNvSpPr>
            <a:spLocks noGrp="1"/>
          </p:cNvSpPr>
          <p:nvPr>
            <p:ph type="body" sz="quarter" idx="10"/>
          </p:nvPr>
        </p:nvSpPr>
        <p:spPr/>
        <p:txBody>
          <a:bodyPr/>
          <a:lstStyle/>
          <a:p>
            <a:r>
              <a:rPr lang="en-US" dirty="0"/>
              <a:t>Debugging strategy</a:t>
            </a:r>
          </a:p>
        </p:txBody>
      </p:sp>
      <p:sp>
        <p:nvSpPr>
          <p:cNvPr id="4" name="Content Placeholder 3">
            <a:extLst>
              <a:ext uri="{FF2B5EF4-FFF2-40B4-BE49-F238E27FC236}">
                <a16:creationId xmlns:a16="http://schemas.microsoft.com/office/drawing/2014/main" id="{4E482343-10EC-4DE6-807C-18F8184EDB41}"/>
              </a:ext>
            </a:extLst>
          </p:cNvPr>
          <p:cNvSpPr>
            <a:spLocks noGrp="1"/>
          </p:cNvSpPr>
          <p:nvPr>
            <p:ph sz="quarter" idx="11"/>
          </p:nvPr>
        </p:nvSpPr>
        <p:spPr/>
        <p:txBody>
          <a:bodyPr/>
          <a:lstStyle/>
          <a:p>
            <a:r>
              <a:rPr lang="en-US" dirty="0"/>
              <a:t>This strategy enables you to invoke a debugger when a task has failed</a:t>
            </a:r>
          </a:p>
          <a:p>
            <a:r>
              <a:rPr lang="en-US" dirty="0"/>
              <a:t>example, check or set the value of variables, update module arguments, and re-run the failed task with the new variables and arguments to help resolve the cause of the failure</a:t>
            </a:r>
          </a:p>
          <a:p>
            <a:r>
              <a:rPr lang="en-US" dirty="0"/>
              <a:t>To use the debug strategy change the strategy attribute like this:</a:t>
            </a:r>
          </a:p>
          <a:p>
            <a:pPr marL="457200" lvl="1" indent="0">
              <a:buNone/>
            </a:pPr>
            <a:r>
              <a:rPr lang="en-US" dirty="0"/>
              <a:t>- hosts: test</a:t>
            </a:r>
          </a:p>
          <a:p>
            <a:pPr marL="457200" lvl="1" indent="0">
              <a:buNone/>
            </a:pPr>
            <a:r>
              <a:rPr lang="en-US" dirty="0"/>
              <a:t>  strategy: debug</a:t>
            </a:r>
          </a:p>
          <a:p>
            <a:pPr marL="457200" lvl="1" indent="0">
              <a:buNone/>
            </a:pPr>
            <a:r>
              <a:rPr lang="en-US" dirty="0"/>
              <a:t>  tasks:</a:t>
            </a:r>
          </a:p>
          <a:p>
            <a:pPr marL="457200" lvl="1" indent="0">
              <a:buNone/>
            </a:pPr>
            <a:r>
              <a:rPr lang="en-US" dirty="0"/>
              <a:t>  ...</a:t>
            </a:r>
          </a:p>
          <a:p>
            <a:pPr marL="457200" lvl="1" indent="0">
              <a:buNone/>
            </a:pPr>
            <a:r>
              <a:rPr lang="en-US" dirty="0"/>
              <a:t>For example, run the playbook below</a:t>
            </a:r>
          </a:p>
        </p:txBody>
      </p:sp>
      <p:pic>
        <p:nvPicPr>
          <p:cNvPr id="8" name="Picture 7"/>
          <p:cNvPicPr>
            <a:picLocks noChangeAspect="1"/>
          </p:cNvPicPr>
          <p:nvPr/>
        </p:nvPicPr>
        <p:blipFill>
          <a:blip r:embed="rId3"/>
          <a:stretch>
            <a:fillRect/>
          </a:stretch>
        </p:blipFill>
        <p:spPr>
          <a:xfrm>
            <a:off x="2268537" y="4356100"/>
            <a:ext cx="3459163" cy="2017474"/>
          </a:xfrm>
          <a:prstGeom prst="rect">
            <a:avLst/>
          </a:prstGeom>
        </p:spPr>
      </p:pic>
    </p:spTree>
    <p:extLst>
      <p:ext uri="{BB962C8B-B14F-4D97-AF65-F5344CB8AC3E}">
        <p14:creationId xmlns:p14="http://schemas.microsoft.com/office/powerpoint/2010/main" val="17533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A3D4-E1B7-4FE7-9C04-8C4F504122E1}"/>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3E201E31-DA0C-47C0-927E-11898951A671}"/>
              </a:ext>
            </a:extLst>
          </p:cNvPr>
          <p:cNvSpPr>
            <a:spLocks noGrp="1"/>
          </p:cNvSpPr>
          <p:nvPr>
            <p:ph type="body" sz="quarter" idx="10"/>
          </p:nvPr>
        </p:nvSpPr>
        <p:spPr/>
        <p:txBody>
          <a:bodyPr/>
          <a:lstStyle/>
          <a:p>
            <a:r>
              <a:rPr lang="en-US" dirty="0"/>
              <a:t>Debugging strategy</a:t>
            </a:r>
          </a:p>
        </p:txBody>
      </p:sp>
      <p:pic>
        <p:nvPicPr>
          <p:cNvPr id="7" name="Picture 6">
            <a:extLst>
              <a:ext uri="{FF2B5EF4-FFF2-40B4-BE49-F238E27FC236}">
                <a16:creationId xmlns:a16="http://schemas.microsoft.com/office/drawing/2014/main" id="{76D15D7C-3575-4349-9074-621275E57219}"/>
              </a:ext>
            </a:extLst>
          </p:cNvPr>
          <p:cNvPicPr>
            <a:picLocks noChangeAspect="1"/>
          </p:cNvPicPr>
          <p:nvPr/>
        </p:nvPicPr>
        <p:blipFill>
          <a:blip r:embed="rId2"/>
          <a:stretch>
            <a:fillRect/>
          </a:stretch>
        </p:blipFill>
        <p:spPr>
          <a:xfrm>
            <a:off x="8269454" y="1345641"/>
            <a:ext cx="2390775" cy="2809875"/>
          </a:xfrm>
          <a:prstGeom prst="rect">
            <a:avLst/>
          </a:prstGeom>
        </p:spPr>
      </p:pic>
      <p:sp>
        <p:nvSpPr>
          <p:cNvPr id="11" name="Content Placeholder 10"/>
          <p:cNvSpPr>
            <a:spLocks noGrp="1"/>
          </p:cNvSpPr>
          <p:nvPr>
            <p:ph sz="quarter" idx="11"/>
          </p:nvPr>
        </p:nvSpPr>
        <p:spPr/>
        <p:txBody>
          <a:bodyPr/>
          <a:lstStyle/>
          <a:p>
            <a:r>
              <a:rPr lang="en-US" dirty="0"/>
              <a:t>The debugger is invoked since the </a:t>
            </a:r>
            <a:r>
              <a:rPr lang="en-US" i="1" dirty="0" err="1"/>
              <a:t>wrong_var</a:t>
            </a:r>
            <a:r>
              <a:rPr lang="en-US" dirty="0"/>
              <a:t> variable is undefined.</a:t>
            </a:r>
          </a:p>
          <a:p>
            <a:r>
              <a:rPr lang="en-US" dirty="0"/>
              <a:t>Let’s change the module’s arguments and run the task again</a:t>
            </a:r>
          </a:p>
          <a:p>
            <a:pPr marL="0" indent="0">
              <a:buNone/>
            </a:pPr>
            <a:br>
              <a:rPr lang="en-US" dirty="0"/>
            </a:br>
            <a:endParaRPr lang="en-US" dirty="0"/>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time the task runs successfully</a:t>
            </a:r>
          </a:p>
        </p:txBody>
      </p:sp>
      <p:pic>
        <p:nvPicPr>
          <p:cNvPr id="4" name="Picture 3"/>
          <p:cNvPicPr>
            <a:picLocks noChangeAspect="1"/>
          </p:cNvPicPr>
          <p:nvPr/>
        </p:nvPicPr>
        <p:blipFill>
          <a:blip r:embed="rId3"/>
          <a:stretch>
            <a:fillRect/>
          </a:stretch>
        </p:blipFill>
        <p:spPr>
          <a:xfrm>
            <a:off x="615861" y="2227551"/>
            <a:ext cx="5514975" cy="3171825"/>
          </a:xfrm>
          <a:prstGeom prst="rect">
            <a:avLst/>
          </a:prstGeom>
        </p:spPr>
      </p:pic>
    </p:spTree>
    <p:extLst>
      <p:ext uri="{BB962C8B-B14F-4D97-AF65-F5344CB8AC3E}">
        <p14:creationId xmlns:p14="http://schemas.microsoft.com/office/powerpoint/2010/main" val="75419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Error Handling</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246673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Ignoring failed commands</a:t>
            </a:r>
          </a:p>
        </p:txBody>
      </p:sp>
      <p:sp>
        <p:nvSpPr>
          <p:cNvPr id="5" name="Title 4"/>
          <p:cNvSpPr>
            <a:spLocks noGrp="1"/>
          </p:cNvSpPr>
          <p:nvPr>
            <p:ph type="title"/>
          </p:nvPr>
        </p:nvSpPr>
        <p:spPr/>
        <p:txBody>
          <a:bodyPr>
            <a:normAutofit fontScale="90000"/>
          </a:bodyPr>
          <a:lstStyle/>
          <a:p>
            <a:r>
              <a:rPr lang="en-US" dirty="0"/>
              <a:t>Error Handling</a:t>
            </a:r>
          </a:p>
        </p:txBody>
      </p:sp>
      <p:sp>
        <p:nvSpPr>
          <p:cNvPr id="7" name="Content Placeholder 6"/>
          <p:cNvSpPr>
            <a:spLocks noGrp="1"/>
          </p:cNvSpPr>
          <p:nvPr>
            <p:ph sz="quarter" idx="11"/>
          </p:nvPr>
        </p:nvSpPr>
        <p:spPr/>
        <p:txBody>
          <a:bodyPr/>
          <a:lstStyle/>
          <a:p>
            <a:pPr lvl="0" fontAlgn="base"/>
            <a:endParaRPr lang="en-US" sz="900" dirty="0"/>
          </a:p>
          <a:p>
            <a:pPr lvl="0" fontAlgn="base"/>
            <a:r>
              <a:rPr lang="en-US" dirty="0"/>
              <a:t>Generally playbooks will stop executing any more steps on a host that has a task fail. Sometimes, though, you want to continue on. To do so, write a task that looks like this:</a:t>
            </a:r>
          </a:p>
          <a:p>
            <a:pPr lvl="0" fontAlgn="base"/>
            <a:endParaRPr lang="en-US" sz="900" dirty="0"/>
          </a:p>
          <a:p>
            <a:pPr lvl="0" fontAlgn="base"/>
            <a:endParaRPr lang="en-US" sz="900" dirty="0"/>
          </a:p>
          <a:p>
            <a:pPr lvl="0" fontAlgn="base"/>
            <a:endParaRPr lang="en-US" sz="900" dirty="0"/>
          </a:p>
          <a:p>
            <a:pPr marL="0" lvl="0" indent="0" fontAlgn="base">
              <a:buNone/>
            </a:pPr>
            <a:endParaRPr lang="en-US" sz="900" dirty="0"/>
          </a:p>
          <a:p>
            <a:pPr lvl="0" fontAlgn="base"/>
            <a:r>
              <a:rPr lang="en-US" dirty="0"/>
              <a:t>Note that the above system only governs the return value of failure of the particular task, so if you have an undefined variable used or a syntax error, it will still raise an error that users will need to address. Note that this will not prevent failures on connection or execution issues. This feature only works when the task must be able to run and return a value of ‘failed’.</a:t>
            </a:r>
          </a:p>
          <a:p>
            <a:pPr marL="0" lvl="0" indent="0" fontAlgn="base">
              <a:buNone/>
            </a:pPr>
            <a:endParaRPr lang="en-US" sz="900" dirty="0"/>
          </a:p>
          <a:p>
            <a:pPr marL="0" lvl="0" indent="0" fontAlgn="base">
              <a:buNone/>
            </a:pPr>
            <a:endParaRPr lang="en-US" sz="900" dirty="0"/>
          </a:p>
          <a:p>
            <a:endParaRPr lang="en-US" dirty="0"/>
          </a:p>
        </p:txBody>
      </p:sp>
      <p:pic>
        <p:nvPicPr>
          <p:cNvPr id="4" name="Picture 3"/>
          <p:cNvPicPr>
            <a:picLocks noChangeAspect="1"/>
          </p:cNvPicPr>
          <p:nvPr/>
        </p:nvPicPr>
        <p:blipFill>
          <a:blip r:embed="rId2"/>
          <a:stretch>
            <a:fillRect/>
          </a:stretch>
        </p:blipFill>
        <p:spPr>
          <a:xfrm>
            <a:off x="2609417" y="2670463"/>
            <a:ext cx="2733675" cy="685800"/>
          </a:xfrm>
          <a:prstGeom prst="rect">
            <a:avLst/>
          </a:prstGeom>
        </p:spPr>
      </p:pic>
    </p:spTree>
    <p:extLst>
      <p:ext uri="{BB962C8B-B14F-4D97-AF65-F5344CB8AC3E}">
        <p14:creationId xmlns:p14="http://schemas.microsoft.com/office/powerpoint/2010/main" val="221826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Resetting unreachable hosts, handlers and failure</a:t>
            </a:r>
          </a:p>
        </p:txBody>
      </p:sp>
      <p:sp>
        <p:nvSpPr>
          <p:cNvPr id="5" name="Title 4"/>
          <p:cNvSpPr>
            <a:spLocks noGrp="1"/>
          </p:cNvSpPr>
          <p:nvPr>
            <p:ph type="title"/>
          </p:nvPr>
        </p:nvSpPr>
        <p:spPr/>
        <p:txBody>
          <a:bodyPr>
            <a:normAutofit fontScale="90000"/>
          </a:bodyPr>
          <a:lstStyle/>
          <a:p>
            <a:r>
              <a:rPr lang="en-US" dirty="0"/>
              <a:t>Error Handling</a:t>
            </a:r>
          </a:p>
        </p:txBody>
      </p:sp>
      <p:sp>
        <p:nvSpPr>
          <p:cNvPr id="2" name="Rectangle 1"/>
          <p:cNvSpPr>
            <a:spLocks noChangeArrowheads="1"/>
          </p:cNvSpPr>
          <p:nvPr/>
        </p:nvSpPr>
        <p:spPr bwMode="auto">
          <a:xfrm>
            <a:off x="0" y="-602396"/>
            <a:ext cx="65"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Content Placeholder 3"/>
          <p:cNvSpPr>
            <a:spLocks noGrp="1"/>
          </p:cNvSpPr>
          <p:nvPr>
            <p:ph sz="quarter" idx="11"/>
          </p:nvPr>
        </p:nvSpPr>
        <p:spPr/>
        <p:txBody>
          <a:bodyPr/>
          <a:lstStyle/>
          <a:p>
            <a:pPr lvl="1"/>
            <a:r>
              <a:rPr lang="en-US" dirty="0"/>
              <a:t>Connection failures set hosts as ‘UNREACHABLE’, which will remove them from the list of active hosts for the run. To recover from these issues you can use </a:t>
            </a:r>
            <a:r>
              <a:rPr lang="en-US" i="1" dirty="0"/>
              <a:t>meta: </a:t>
            </a:r>
            <a:r>
              <a:rPr lang="en-US" i="1" dirty="0" err="1"/>
              <a:t>clear_host_errors</a:t>
            </a:r>
            <a:r>
              <a:rPr lang="en-US" dirty="0"/>
              <a:t> to have all currently flagged hosts reactivated, so subsequent tasks can try to use them again.</a:t>
            </a:r>
          </a:p>
          <a:p>
            <a:pPr lvl="1"/>
            <a:r>
              <a:rPr lang="en-US" dirty="0"/>
              <a:t>When a task fails on a host, handlers which were previously notified will not be run on that host. This can lead to cases where an unrelated failure can leave a host in an unexpected state. For example, a task could update a configuration file and notify a handler to restart some service. If a task later on in the same play fails, the service will not be restarted despite the configuration change.</a:t>
            </a:r>
          </a:p>
          <a:p>
            <a:pPr lvl="1"/>
            <a:r>
              <a:rPr lang="en-US" dirty="0"/>
              <a:t>You can change this behavior with the --force-handlers command-line option, or by including </a:t>
            </a:r>
            <a:r>
              <a:rPr lang="en-US" dirty="0" err="1"/>
              <a:t>force_handlers</a:t>
            </a:r>
            <a:r>
              <a:rPr lang="en-US" dirty="0"/>
              <a:t>: True in a play, or </a:t>
            </a:r>
            <a:r>
              <a:rPr lang="en-US" dirty="0" err="1"/>
              <a:t>force_handlers</a:t>
            </a:r>
            <a:r>
              <a:rPr lang="en-US" dirty="0"/>
              <a:t> = True in </a:t>
            </a:r>
            <a:r>
              <a:rPr lang="en-US" dirty="0" err="1"/>
              <a:t>ansible.cfg</a:t>
            </a:r>
            <a:r>
              <a:rPr lang="en-US" dirty="0"/>
              <a:t>. When handlers are forced, they will run when notified even if a task fails on that host. (Note that certain errors could still prevent the handler from running, such as a host becoming unreachable.)</a:t>
            </a:r>
          </a:p>
          <a:p>
            <a:pPr lvl="1"/>
            <a:r>
              <a:rPr lang="en-US" dirty="0"/>
              <a:t>Suppose the error code of a command is meaningless and to tell if there is a failure what really matters is the output of the command, for instance if the string “FAILED” is in the output.</a:t>
            </a:r>
          </a:p>
          <a:p>
            <a:pPr lvl="1"/>
            <a:r>
              <a:rPr lang="en-US" dirty="0" err="1"/>
              <a:t>Ansible</a:t>
            </a:r>
            <a:r>
              <a:rPr lang="en-US" dirty="0"/>
              <a:t> in 1.4 and later provides a way to specify this behavior as follows:</a:t>
            </a:r>
          </a:p>
          <a:p>
            <a:pPr lvl="1"/>
            <a:endParaRPr lang="en-US" dirty="0"/>
          </a:p>
        </p:txBody>
      </p:sp>
      <p:pic>
        <p:nvPicPr>
          <p:cNvPr id="7" name="Picture 6"/>
          <p:cNvPicPr>
            <a:picLocks noChangeAspect="1"/>
          </p:cNvPicPr>
          <p:nvPr/>
        </p:nvPicPr>
        <p:blipFill>
          <a:blip r:embed="rId2"/>
          <a:stretch>
            <a:fillRect/>
          </a:stretch>
        </p:blipFill>
        <p:spPr>
          <a:xfrm>
            <a:off x="1578551" y="4883727"/>
            <a:ext cx="5404139" cy="1489847"/>
          </a:xfrm>
          <a:prstGeom prst="rect">
            <a:avLst/>
          </a:prstGeom>
        </p:spPr>
      </p:pic>
    </p:spTree>
    <p:extLst>
      <p:ext uri="{BB962C8B-B14F-4D97-AF65-F5344CB8AC3E}">
        <p14:creationId xmlns:p14="http://schemas.microsoft.com/office/powerpoint/2010/main" val="24684006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6435</TotalTime>
  <Words>943</Words>
  <Application>Microsoft Office PowerPoint</Application>
  <PresentationFormat>Widescreen</PresentationFormat>
  <Paragraphs>128</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Consolas</vt:lpstr>
      <vt:lpstr>Wingdings</vt:lpstr>
      <vt:lpstr>Custom Design</vt:lpstr>
      <vt:lpstr>PowerPoint Presentation</vt:lpstr>
      <vt:lpstr>PowerPoint Presentation</vt:lpstr>
      <vt:lpstr>Topic List</vt:lpstr>
      <vt:lpstr>Topic List</vt:lpstr>
      <vt:lpstr>Debugging</vt:lpstr>
      <vt:lpstr>Debugging</vt:lpstr>
      <vt:lpstr>Topic List</vt:lpstr>
      <vt:lpstr>Error Handling</vt:lpstr>
      <vt:lpstr>Error Handling</vt:lpstr>
      <vt:lpstr>Topic List</vt:lpstr>
      <vt:lpstr>Check Mode  (“Dry Run”)</vt:lpstr>
      <vt:lpstr>Topic List</vt:lpstr>
      <vt:lpstr>Rolling update batch size</vt:lpstr>
      <vt:lpstr>Rolling update batch size</vt:lpstr>
      <vt:lpstr>Topic List</vt:lpstr>
      <vt:lpstr>Showing differences with --diff</vt:lpstr>
      <vt:lpstr>Thank You</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Aparna</dc:creator>
  <cp:lastModifiedBy>Maathuriyaa, V.</cp:lastModifiedBy>
  <cp:revision>308</cp:revision>
  <dcterms:created xsi:type="dcterms:W3CDTF">2016-01-09T17:16:15Z</dcterms:created>
  <dcterms:modified xsi:type="dcterms:W3CDTF">2018-07-13T05:18:33Z</dcterms:modified>
</cp:coreProperties>
</file>